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62" r:id="rId9"/>
    <p:sldId id="263" r:id="rId10"/>
    <p:sldId id="265" r:id="rId11"/>
    <p:sldId id="270" r:id="rId12"/>
    <p:sldId id="266" r:id="rId13"/>
    <p:sldId id="271" r:id="rId14"/>
    <p:sldId id="264" r:id="rId15"/>
  </p:sldIdLst>
  <p:sldSz cx="9144000" cy="5143500" type="screen16x9"/>
  <p:notesSz cx="6858000" cy="9144000"/>
  <p:embeddedFontLst>
    <p:embeddedFont>
      <p:font typeface="Public Sans" charset="0"/>
      <p:bold r:id="rId17"/>
      <p:bold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Roboto" charset="0"/>
      <p:regular r:id="rId23"/>
      <p:bold r:id="rId24"/>
      <p:italic r:id="rId25"/>
      <p:boldItalic r:id="rId26"/>
    </p:embeddedFont>
    <p:embeddedFont>
      <p:font typeface="League Spartan" charset="0"/>
      <p:regular r:id="rId27"/>
      <p:bold r:id="rId28"/>
    </p:embeddedFont>
    <p:embeddedFont>
      <p:font typeface="Montserrat SemiBold" charset="0"/>
      <p:regular r:id="rId29"/>
      <p:bold r:id="rId30"/>
      <p:italic r:id="rId31"/>
      <p:boldItalic r:id="rId32"/>
    </p:embeddedFont>
    <p:embeddedFont>
      <p:font typeface="Lato" charset="0"/>
      <p:regular r:id="rId33"/>
      <p:bold r:id="rId34"/>
      <p:italic r:id="rId35"/>
      <p:boldItalic r:id="rId36"/>
    </p:embeddedFont>
    <p:embeddedFont>
      <p:font typeface="Nunito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68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ca6290081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4ca6290081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685906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07305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38466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2038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ca6290081_7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4ca6290081_7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ca6290081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4ca6290081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ca6290081_7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4ca6290081_7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ca6290081_7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4ca6290081_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971782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029103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929815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10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47.png"/><Relationship Id="rId5" Type="http://schemas.openxmlformats.org/officeDocument/2006/relationships/image" Target="../media/image3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53.png"/><Relationship Id="rId5" Type="http://schemas.openxmlformats.org/officeDocument/2006/relationships/image" Target="../media/image3.png"/><Relationship Id="rId10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eg"/><Relationship Id="rId11" Type="http://schemas.openxmlformats.org/officeDocument/2006/relationships/image" Target="../media/image11.jpe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480224" y="2035674"/>
            <a:ext cx="68478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 b="1" i="0" u="none" strike="noStrike" cap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</a:t>
            </a:r>
            <a:r>
              <a:rPr lang="pt-BR" sz="79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ashionFoot</a:t>
            </a:r>
            <a:endParaRPr sz="7900" b="1" i="0" u="none" strike="noStrike" cap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70565" y="4187258"/>
            <a:ext cx="2140292" cy="18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 2023</a:t>
            </a:r>
            <a:endParaRPr sz="700"/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844" y="439126"/>
            <a:ext cx="150448" cy="15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/>
        </p:nvSpPr>
        <p:spPr>
          <a:xfrm>
            <a:off x="651695" y="327977"/>
            <a:ext cx="1978033" cy="47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PROGRAMAÇÃO DE APLICATIVOS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MODELAGEM DE SISTEMAS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BANCO DE DADOS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807208" y="763812"/>
            <a:ext cx="3436936" cy="81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3"/>
          <p:cNvCxnSpPr/>
          <p:nvPr/>
        </p:nvCxnSpPr>
        <p:spPr>
          <a:xfrm>
            <a:off x="-89710" y="3143250"/>
            <a:ext cx="6109500" cy="0"/>
          </a:xfrm>
          <a:prstGeom prst="straightConnector1">
            <a:avLst/>
          </a:prstGeom>
          <a:noFill/>
          <a:ln w="762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 NÃO FUNCIONAL</a:t>
            </a:r>
            <a:endParaRPr sz="70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301" name="Google Shape;301;p19"/>
          <p:cNvSpPr txBox="1"/>
          <p:nvPr/>
        </p:nvSpPr>
        <p:spPr>
          <a:xfrm>
            <a:off x="3948299" y="2561901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FAQ</a:t>
            </a:r>
            <a:endParaRPr sz="700" dirty="0"/>
          </a:p>
        </p:txBody>
      </p:sp>
      <p:sp>
        <p:nvSpPr>
          <p:cNvPr id="302" name="Google Shape;302;p19"/>
          <p:cNvSpPr txBox="1"/>
          <p:nvPr/>
        </p:nvSpPr>
        <p:spPr>
          <a:xfrm>
            <a:off x="6641784" y="2576081"/>
            <a:ext cx="209416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ACESSO AO PRODUTO</a:t>
            </a:r>
            <a:endParaRPr sz="700" dirty="0"/>
          </a:p>
        </p:txBody>
      </p:sp>
      <p:sp>
        <p:nvSpPr>
          <p:cNvPr id="304" name="Google Shape;304;p19"/>
          <p:cNvSpPr txBox="1"/>
          <p:nvPr/>
        </p:nvSpPr>
        <p:spPr>
          <a:xfrm>
            <a:off x="408047" y="2576081"/>
            <a:ext cx="234473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CADASTRO DE PRODUTO</a:t>
            </a:r>
            <a:endParaRPr sz="7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B422E64-B876-DB39-7DBF-FD1933FDA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10" y="1033142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BEAA8E1-5E4C-7825-6DE5-D0A996E3B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927" y="1033142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2F8B0257-D7C2-7E55-D531-4D063D8F09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2682" y="1033142"/>
            <a:ext cx="2788376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B82E1295-C51E-209D-C5BC-3D828A76E1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10" y="3193744"/>
            <a:ext cx="2790146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F127EC59-01A5-C903-118A-BD110ED112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6927" y="3193744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2F1C113F-4E79-0E9C-E874-E0AE6AAC21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0913" y="3198109"/>
            <a:ext cx="2790145" cy="156509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0" name="Google Shape;304;p19">
            <a:extLst>
              <a:ext uri="{FF2B5EF4-FFF2-40B4-BE49-F238E27FC236}">
                <a16:creationId xmlns:a16="http://schemas.microsoft.com/office/drawing/2014/main" xmlns="" id="{5E5F0E3D-930E-7032-4986-AEA613504BF3}"/>
              </a:ext>
            </a:extLst>
          </p:cNvPr>
          <p:cNvSpPr txBox="1"/>
          <p:nvPr/>
        </p:nvSpPr>
        <p:spPr>
          <a:xfrm>
            <a:off x="801931" y="4741771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AGENDAMENTO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Google Shape;304;p19">
            <a:extLst>
              <a:ext uri="{FF2B5EF4-FFF2-40B4-BE49-F238E27FC236}">
                <a16:creationId xmlns:a16="http://schemas.microsoft.com/office/drawing/2014/main" xmlns="" id="{42920A23-5B8C-6F53-9E3B-A6C577095722}"/>
              </a:ext>
            </a:extLst>
          </p:cNvPr>
          <p:cNvSpPr txBox="1"/>
          <p:nvPr/>
        </p:nvSpPr>
        <p:spPr>
          <a:xfrm>
            <a:off x="3847948" y="4739227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ESTOQUE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Google Shape;304;p19">
            <a:extLst>
              <a:ext uri="{FF2B5EF4-FFF2-40B4-BE49-F238E27FC236}">
                <a16:creationId xmlns:a16="http://schemas.microsoft.com/office/drawing/2014/main" xmlns="" id="{3C8EB7FB-E969-5B17-2946-F7C9541C9CFB}"/>
              </a:ext>
            </a:extLst>
          </p:cNvPr>
          <p:cNvSpPr txBox="1"/>
          <p:nvPr/>
        </p:nvSpPr>
        <p:spPr>
          <a:xfrm>
            <a:off x="6861935" y="4736683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LOGIN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570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PROTÓTIPO FUNCIONAL</a:t>
            </a:r>
            <a:endParaRPr sz="700"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sp>
        <p:nvSpPr>
          <p:cNvPr id="14" name="Google Shape;304;p19">
            <a:extLst>
              <a:ext uri="{FF2B5EF4-FFF2-40B4-BE49-F238E27FC236}">
                <a16:creationId xmlns:a16="http://schemas.microsoft.com/office/drawing/2014/main" xmlns="" id="{2BBDEB1F-47BA-1BFA-13C3-624A9313F4E9}"/>
              </a:ext>
            </a:extLst>
          </p:cNvPr>
          <p:cNvSpPr txBox="1"/>
          <p:nvPr/>
        </p:nvSpPr>
        <p:spPr>
          <a:xfrm>
            <a:off x="394226" y="2588102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CADASTRO DE PRODUTO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301;p19">
            <a:extLst>
              <a:ext uri="{FF2B5EF4-FFF2-40B4-BE49-F238E27FC236}">
                <a16:creationId xmlns:a16="http://schemas.microsoft.com/office/drawing/2014/main" xmlns="" id="{E3D7EB3D-B1C6-886A-AF61-5086213ADCA4}"/>
              </a:ext>
            </a:extLst>
          </p:cNvPr>
          <p:cNvSpPr txBox="1"/>
          <p:nvPr/>
        </p:nvSpPr>
        <p:spPr>
          <a:xfrm>
            <a:off x="3948298" y="2573924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FAQ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Google Shape;302;p19">
            <a:extLst>
              <a:ext uri="{FF2B5EF4-FFF2-40B4-BE49-F238E27FC236}">
                <a16:creationId xmlns:a16="http://schemas.microsoft.com/office/drawing/2014/main" xmlns="" id="{825385D6-7C16-EBAF-A11F-2759F0402FC0}"/>
              </a:ext>
            </a:extLst>
          </p:cNvPr>
          <p:cNvSpPr txBox="1"/>
          <p:nvPr/>
        </p:nvSpPr>
        <p:spPr>
          <a:xfrm>
            <a:off x="6673654" y="2571750"/>
            <a:ext cx="195932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ACESSO AO PRODUTO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xmlns="" id="{03B43907-F4E1-DA67-2191-046F1820FE5F}"/>
              </a:ext>
            </a:extLst>
          </p:cNvPr>
          <p:cNvSpPr txBox="1"/>
          <p:nvPr/>
        </p:nvSpPr>
        <p:spPr>
          <a:xfrm>
            <a:off x="801932" y="4750525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AGENDAMENTO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Google Shape;304;p19">
            <a:extLst>
              <a:ext uri="{FF2B5EF4-FFF2-40B4-BE49-F238E27FC236}">
                <a16:creationId xmlns:a16="http://schemas.microsoft.com/office/drawing/2014/main" xmlns="" id="{842004C1-EB89-6844-3A67-AE0E269D8032}"/>
              </a:ext>
            </a:extLst>
          </p:cNvPr>
          <p:cNvSpPr txBox="1"/>
          <p:nvPr/>
        </p:nvSpPr>
        <p:spPr>
          <a:xfrm>
            <a:off x="3553390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ESTOQUE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304;p19">
            <a:extLst>
              <a:ext uri="{FF2B5EF4-FFF2-40B4-BE49-F238E27FC236}">
                <a16:creationId xmlns:a16="http://schemas.microsoft.com/office/drawing/2014/main" xmlns="" id="{715CB7E7-220A-0C21-48B2-7165EE3C0F6E}"/>
              </a:ext>
            </a:extLst>
          </p:cNvPr>
          <p:cNvSpPr txBox="1"/>
          <p:nvPr/>
        </p:nvSpPr>
        <p:spPr>
          <a:xfrm>
            <a:off x="6639586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LOGIN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E136A710-6334-3450-67EB-1C95771BB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6749" y="1031278"/>
            <a:ext cx="2750496" cy="158011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xmlns="" id="{73678BE4-A33D-A59F-8C2F-BE0609691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6250" y="1031278"/>
            <a:ext cx="2750496" cy="159001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xmlns="" id="{07E963AD-ADB2-3D0E-FCA5-11912BF55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254" y="3183084"/>
            <a:ext cx="2750496" cy="158011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xmlns="" id="{E4B94E96-445F-C24E-F75D-E42180D11B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6244" y="3178133"/>
            <a:ext cx="2750497" cy="159001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6A618D1B-12C4-E33F-819D-029B5CD626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249" y="1031277"/>
            <a:ext cx="2750496" cy="159001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679EEB7-9A9C-A9B9-393A-5670CB2972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6749" y="3183084"/>
            <a:ext cx="2750496" cy="158011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xmlns="" val="312503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 NÃO FUNCIONAL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301" name="Google Shape;301;p19"/>
          <p:cNvSpPr txBox="1"/>
          <p:nvPr/>
        </p:nvSpPr>
        <p:spPr>
          <a:xfrm>
            <a:off x="3213912" y="2571750"/>
            <a:ext cx="2742157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CADASTRO DE FUNCIONÁRIO</a:t>
            </a:r>
            <a:endParaRPr sz="700" dirty="0"/>
          </a:p>
        </p:txBody>
      </p:sp>
      <p:sp>
        <p:nvSpPr>
          <p:cNvPr id="302" name="Google Shape;302;p19"/>
          <p:cNvSpPr txBox="1"/>
          <p:nvPr/>
        </p:nvSpPr>
        <p:spPr>
          <a:xfrm>
            <a:off x="7218187" y="2579485"/>
            <a:ext cx="7698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PERFIL</a:t>
            </a:r>
            <a:endParaRPr sz="700" dirty="0"/>
          </a:p>
        </p:txBody>
      </p:sp>
      <p:sp>
        <p:nvSpPr>
          <p:cNvPr id="304" name="Google Shape;304;p19"/>
          <p:cNvSpPr txBox="1"/>
          <p:nvPr/>
        </p:nvSpPr>
        <p:spPr>
          <a:xfrm>
            <a:off x="442237" y="2579055"/>
            <a:ext cx="216748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OPÇÕES DE CONTA</a:t>
            </a:r>
            <a:endParaRPr sz="7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D28AC5EC-F261-5740-50E6-94205AD6C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10" y="1046488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6D711A5F-7925-B86C-0912-C0E03A276F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015" y="1046487"/>
            <a:ext cx="2790144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7AEE2137-B9F7-211A-9F3E-1A1115C99C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09" y="3193743"/>
            <a:ext cx="2790145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F6A5679C-E8DF-5B48-083C-4359F2C6D4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9462" y="3193743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22460DE8-D9DC-ACC7-D3A7-89E7AA2591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8015" y="3193743"/>
            <a:ext cx="2790144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0" name="Google Shape;304;p19">
            <a:extLst>
              <a:ext uri="{FF2B5EF4-FFF2-40B4-BE49-F238E27FC236}">
                <a16:creationId xmlns:a16="http://schemas.microsoft.com/office/drawing/2014/main" xmlns="" id="{95983105-A90E-9DF5-4A20-AC2598E0E040}"/>
              </a:ext>
            </a:extLst>
          </p:cNvPr>
          <p:cNvSpPr txBox="1"/>
          <p:nvPr/>
        </p:nvSpPr>
        <p:spPr>
          <a:xfrm>
            <a:off x="629901" y="4750525"/>
            <a:ext cx="180779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ALTERAR SENHA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Google Shape;304;p19">
            <a:extLst>
              <a:ext uri="{FF2B5EF4-FFF2-40B4-BE49-F238E27FC236}">
                <a16:creationId xmlns:a16="http://schemas.microsoft.com/office/drawing/2014/main" xmlns="" id="{1B82A4AB-6BB1-6AAB-5A12-20163F63A092}"/>
              </a:ext>
            </a:extLst>
          </p:cNvPr>
          <p:cNvSpPr txBox="1"/>
          <p:nvPr/>
        </p:nvSpPr>
        <p:spPr>
          <a:xfrm>
            <a:off x="3847950" y="4750524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Google Shape;304;p19">
            <a:extLst>
              <a:ext uri="{FF2B5EF4-FFF2-40B4-BE49-F238E27FC236}">
                <a16:creationId xmlns:a16="http://schemas.microsoft.com/office/drawing/2014/main" xmlns="" id="{24B1C877-F8DA-D6C1-4D7D-DF748594FC87}"/>
              </a:ext>
            </a:extLst>
          </p:cNvPr>
          <p:cNvSpPr txBox="1"/>
          <p:nvPr/>
        </p:nvSpPr>
        <p:spPr>
          <a:xfrm>
            <a:off x="6706306" y="4750523"/>
            <a:ext cx="198841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 FUNCIONÁRIO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2519580-B21A-FB05-0C53-A078F8F749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3455" y="1046487"/>
            <a:ext cx="2790144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xmlns="" val="202153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PROTÓTIPO FUNCIONAL</a:t>
            </a:r>
            <a:endParaRPr sz="700"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sp>
        <p:nvSpPr>
          <p:cNvPr id="14" name="Google Shape;304;p19">
            <a:extLst>
              <a:ext uri="{FF2B5EF4-FFF2-40B4-BE49-F238E27FC236}">
                <a16:creationId xmlns:a16="http://schemas.microsoft.com/office/drawing/2014/main" xmlns="" id="{2BBDEB1F-47BA-1BFA-13C3-624A9313F4E9}"/>
              </a:ext>
            </a:extLst>
          </p:cNvPr>
          <p:cNvSpPr txBox="1"/>
          <p:nvPr/>
        </p:nvSpPr>
        <p:spPr>
          <a:xfrm>
            <a:off x="407704" y="2610972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OPCÕES DE CONTA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301;p19">
            <a:extLst>
              <a:ext uri="{FF2B5EF4-FFF2-40B4-BE49-F238E27FC236}">
                <a16:creationId xmlns:a16="http://schemas.microsoft.com/office/drawing/2014/main" xmlns="" id="{E3D7EB3D-B1C6-886A-AF61-5086213ADCA4}"/>
              </a:ext>
            </a:extLst>
          </p:cNvPr>
          <p:cNvSpPr txBox="1"/>
          <p:nvPr/>
        </p:nvSpPr>
        <p:spPr>
          <a:xfrm>
            <a:off x="3053874" y="2596261"/>
            <a:ext cx="2959151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CADASTRO DO FUNCIONÁRIO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Google Shape;302;p19">
            <a:extLst>
              <a:ext uri="{FF2B5EF4-FFF2-40B4-BE49-F238E27FC236}">
                <a16:creationId xmlns:a16="http://schemas.microsoft.com/office/drawing/2014/main" xmlns="" id="{825385D6-7C16-EBAF-A11F-2759F0402FC0}"/>
              </a:ext>
            </a:extLst>
          </p:cNvPr>
          <p:cNvSpPr txBox="1"/>
          <p:nvPr/>
        </p:nvSpPr>
        <p:spPr>
          <a:xfrm>
            <a:off x="6673654" y="2571750"/>
            <a:ext cx="195932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PERFIL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xmlns="" id="{03B43907-F4E1-DA67-2191-046F1820FE5F}"/>
              </a:ext>
            </a:extLst>
          </p:cNvPr>
          <p:cNvSpPr txBox="1"/>
          <p:nvPr/>
        </p:nvSpPr>
        <p:spPr>
          <a:xfrm>
            <a:off x="801930" y="4755538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ALTERAR SENHA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Google Shape;304;p19">
            <a:extLst>
              <a:ext uri="{FF2B5EF4-FFF2-40B4-BE49-F238E27FC236}">
                <a16:creationId xmlns:a16="http://schemas.microsoft.com/office/drawing/2014/main" xmlns="" id="{842004C1-EB89-6844-3A67-AE0E269D8032}"/>
              </a:ext>
            </a:extLst>
          </p:cNvPr>
          <p:cNvSpPr txBox="1"/>
          <p:nvPr/>
        </p:nvSpPr>
        <p:spPr>
          <a:xfrm>
            <a:off x="3534641" y="4755538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304;p19">
            <a:extLst>
              <a:ext uri="{FF2B5EF4-FFF2-40B4-BE49-F238E27FC236}">
                <a16:creationId xmlns:a16="http://schemas.microsoft.com/office/drawing/2014/main" xmlns="" id="{715CB7E7-220A-0C21-48B2-7165EE3C0F6E}"/>
              </a:ext>
            </a:extLst>
          </p:cNvPr>
          <p:cNvSpPr txBox="1"/>
          <p:nvPr/>
        </p:nvSpPr>
        <p:spPr>
          <a:xfrm>
            <a:off x="6558944" y="4750069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MENU FUNCIONÁRIO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C1E8B14-9D1E-B612-4150-0AFDA037A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33" y="1045455"/>
            <a:ext cx="2750497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D3E58396-9792-67D2-731E-DAE9C4BD0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202" y="1045455"/>
            <a:ext cx="2750497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FF468C3A-1EE5-8EEE-9494-CFAD84A73E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8203" y="3204624"/>
            <a:ext cx="2750496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ABFE27C6-3800-9560-8292-013EADD48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5671" y="3204624"/>
            <a:ext cx="2750496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C0BD1B3-83A9-77E5-6A18-B0ABD36B76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733" y="3204624"/>
            <a:ext cx="2750497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E383AA9-4267-66E4-8AB1-5DD4ADB5B8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5669" y="1045455"/>
            <a:ext cx="2750496" cy="15801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xmlns="" val="3957873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1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1"/>
          <p:cNvGrpSpPr/>
          <p:nvPr/>
        </p:nvGrpSpPr>
        <p:grpSpPr>
          <a:xfrm>
            <a:off x="1270622" y="1403668"/>
            <a:ext cx="6602758" cy="1412172"/>
            <a:chOff x="0" y="-28575"/>
            <a:chExt cx="17607353" cy="3765792"/>
          </a:xfrm>
        </p:grpSpPr>
        <p:sp>
          <p:nvSpPr>
            <p:cNvPr id="333" name="Google Shape;333;p21"/>
            <p:cNvSpPr txBox="1"/>
            <p:nvPr/>
          </p:nvSpPr>
          <p:spPr>
            <a:xfrm>
              <a:off x="0" y="562515"/>
              <a:ext cx="17607353" cy="3032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7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300" b="1" i="0" u="none" strike="noStrike" cap="none">
                  <a:solidFill>
                    <a:srgbClr val="18072B"/>
                  </a:solidFill>
                  <a:latin typeface="Roboto"/>
                  <a:ea typeface="Roboto"/>
                  <a:cs typeface="Roboto"/>
                  <a:sym typeface="Roboto"/>
                </a:rPr>
                <a:t>OBRIGADO!</a:t>
              </a:r>
              <a:endParaRPr sz="700"/>
            </a:p>
          </p:txBody>
        </p:sp>
        <p:sp>
          <p:nvSpPr>
            <p:cNvPr id="334" name="Google Shape;334;p21"/>
            <p:cNvSpPr txBox="1"/>
            <p:nvPr/>
          </p:nvSpPr>
          <p:spPr>
            <a:xfrm>
              <a:off x="222076" y="-28575"/>
              <a:ext cx="17163201" cy="486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MODELAGEM DE SISTEMAS | PROGRAMAÇÃO DE APLICATIVOS | BANCO DE DADOS</a:t>
              </a:r>
              <a:endParaRPr sz="700"/>
            </a:p>
          </p:txBody>
        </p:sp>
        <p:sp>
          <p:nvSpPr>
            <p:cNvPr id="335" name="Google Shape;335;p21"/>
            <p:cNvSpPr txBox="1"/>
            <p:nvPr/>
          </p:nvSpPr>
          <p:spPr>
            <a:xfrm>
              <a:off x="5949954" y="3264989"/>
              <a:ext cx="5707446" cy="472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Maio 2023</a:t>
              </a:r>
              <a:endParaRPr sz="7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>
            <a:off x="-515904" y="1382430"/>
            <a:ext cx="9937053" cy="1743209"/>
            <a:chOff x="0" y="-38100"/>
            <a:chExt cx="5439065" cy="954149"/>
          </a:xfrm>
        </p:grpSpPr>
        <p:sp>
          <p:nvSpPr>
            <p:cNvPr id="140" name="Google Shape;140;p14"/>
            <p:cNvSpPr/>
            <p:nvPr/>
          </p:nvSpPr>
          <p:spPr>
            <a:xfrm>
              <a:off x="0" y="0"/>
              <a:ext cx="5439065" cy="916049"/>
            </a:xfrm>
            <a:custGeom>
              <a:avLst/>
              <a:gdLst/>
              <a:ahLst/>
              <a:cxnLst/>
              <a:rect l="l" t="t" r="r" b="b"/>
              <a:pathLst>
                <a:path w="5439065" h="916049" extrusionOk="0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141" name="Google Shape;141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4"/>
          <p:cNvSpPr txBox="1"/>
          <p:nvPr/>
        </p:nvSpPr>
        <p:spPr>
          <a:xfrm>
            <a:off x="3037317" y="648804"/>
            <a:ext cx="3069366" cy="5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Nosso time</a:t>
            </a:r>
            <a:endParaRPr sz="700"/>
          </a:p>
        </p:txBody>
      </p:sp>
      <p:sp>
        <p:nvSpPr>
          <p:cNvPr id="143" name="Google Shape;143;p14"/>
          <p:cNvSpPr txBox="1"/>
          <p:nvPr/>
        </p:nvSpPr>
        <p:spPr>
          <a:xfrm>
            <a:off x="30369" y="3630884"/>
            <a:ext cx="1639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Mykael Deolindo</a:t>
            </a:r>
            <a:endParaRPr sz="700"/>
          </a:p>
        </p:txBody>
      </p:sp>
      <p:sp>
        <p:nvSpPr>
          <p:cNvPr id="144" name="Google Shape;144;p14"/>
          <p:cNvSpPr txBox="1"/>
          <p:nvPr/>
        </p:nvSpPr>
        <p:spPr>
          <a:xfrm>
            <a:off x="275187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do Projeto</a:t>
            </a:r>
            <a:endParaRPr sz="700"/>
          </a:p>
        </p:txBody>
      </p:sp>
      <p:sp>
        <p:nvSpPr>
          <p:cNvPr id="145" name="Google Shape;145;p14"/>
          <p:cNvSpPr txBox="1"/>
          <p:nvPr/>
        </p:nvSpPr>
        <p:spPr>
          <a:xfrm>
            <a:off x="1859542" y="3630884"/>
            <a:ext cx="1581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Ramon de Holanda</a:t>
            </a:r>
            <a:endParaRPr sz="700"/>
          </a:p>
        </p:txBody>
      </p:sp>
      <p:sp>
        <p:nvSpPr>
          <p:cNvPr id="146" name="Google Shape;146;p14"/>
          <p:cNvSpPr txBox="1"/>
          <p:nvPr/>
        </p:nvSpPr>
        <p:spPr>
          <a:xfrm>
            <a:off x="2084657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do Projeto</a:t>
            </a:r>
            <a:endParaRPr sz="700"/>
          </a:p>
        </p:txBody>
      </p:sp>
      <p:sp>
        <p:nvSpPr>
          <p:cNvPr id="147" name="Google Shape;147;p14"/>
          <p:cNvSpPr txBox="1"/>
          <p:nvPr/>
        </p:nvSpPr>
        <p:spPr>
          <a:xfrm>
            <a:off x="3710801" y="3630884"/>
            <a:ext cx="1403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João Pessin</a:t>
            </a:r>
            <a:endParaRPr sz="700"/>
          </a:p>
        </p:txBody>
      </p:sp>
      <p:sp>
        <p:nvSpPr>
          <p:cNvPr id="148" name="Google Shape;148;p14"/>
          <p:cNvSpPr txBox="1"/>
          <p:nvPr/>
        </p:nvSpPr>
        <p:spPr>
          <a:xfrm>
            <a:off x="5555379" y="3630884"/>
            <a:ext cx="139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Layson Batista</a:t>
            </a:r>
            <a:endParaRPr sz="700"/>
          </a:p>
        </p:txBody>
      </p:sp>
      <p:grpSp>
        <p:nvGrpSpPr>
          <p:cNvPr id="149" name="Google Shape;149;p14"/>
          <p:cNvGrpSpPr/>
          <p:nvPr/>
        </p:nvGrpSpPr>
        <p:grpSpPr>
          <a:xfrm>
            <a:off x="0" y="1978850"/>
            <a:ext cx="1674367" cy="1542999"/>
            <a:chOff x="0" y="0"/>
            <a:chExt cx="4641994" cy="4641994"/>
          </a:xfrm>
        </p:grpSpPr>
        <p:pic>
          <p:nvPicPr>
            <p:cNvPr id="150" name="Google Shape;150;p14"/>
            <p:cNvPicPr preferRelativeResize="0"/>
            <p:nvPr/>
          </p:nvPicPr>
          <p:blipFill rotWithShape="1">
            <a:blip r:embed="rId3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4"/>
            <p:cNvSpPr/>
            <p:nvPr/>
          </p:nvSpPr>
          <p:spPr>
            <a:xfrm>
              <a:off x="375272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t="-16310" b="-3368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1785095" y="1978850"/>
            <a:ext cx="1674367" cy="1542999"/>
            <a:chOff x="0" y="0"/>
            <a:chExt cx="4641994" cy="4641994"/>
          </a:xfrm>
        </p:grpSpPr>
        <p:pic>
          <p:nvPicPr>
            <p:cNvPr id="153" name="Google Shape;153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4"/>
            <p:cNvSpPr/>
            <p:nvPr/>
          </p:nvSpPr>
          <p:spPr>
            <a:xfrm>
              <a:off x="358851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6873" b="-26730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" name="Google Shape;156;p14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587288" y="1978850"/>
            <a:ext cx="1674367" cy="1542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14"/>
          <p:cNvGrpSpPr/>
          <p:nvPr/>
        </p:nvGrpSpPr>
        <p:grpSpPr>
          <a:xfrm>
            <a:off x="5420341" y="1978850"/>
            <a:ext cx="1674367" cy="1542999"/>
            <a:chOff x="0" y="0"/>
            <a:chExt cx="4641994" cy="4641994"/>
          </a:xfrm>
        </p:grpSpPr>
        <p:pic>
          <p:nvPicPr>
            <p:cNvPr id="159" name="Google Shape;159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4"/>
            <p:cNvSpPr/>
            <p:nvPr/>
          </p:nvSpPr>
          <p:spPr>
            <a:xfrm>
              <a:off x="359784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9107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" name="Google Shape;161;p14"/>
          <p:cNvPicPr preferRelativeResize="0"/>
          <p:nvPr/>
        </p:nvPicPr>
        <p:blipFill rotWithShape="1">
          <a:blip r:embed="rId8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800"/>
          </a:p>
        </p:txBody>
      </p:sp>
      <p:pic>
        <p:nvPicPr>
          <p:cNvPr id="164" name="Google Shape;164;p14"/>
          <p:cNvPicPr preferRelativeResize="0"/>
          <p:nvPr/>
        </p:nvPicPr>
        <p:blipFill rotWithShape="1">
          <a:blip r:embed="rId10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4"/>
          <p:cNvSpPr txBox="1"/>
          <p:nvPr/>
        </p:nvSpPr>
        <p:spPr>
          <a:xfrm>
            <a:off x="3875990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/>
          </a:p>
        </p:txBody>
      </p:sp>
      <p:sp>
        <p:nvSpPr>
          <p:cNvPr id="166" name="Google Shape;166;p14"/>
          <p:cNvSpPr txBox="1"/>
          <p:nvPr/>
        </p:nvSpPr>
        <p:spPr>
          <a:xfrm>
            <a:off x="5698182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/>
          </a:p>
        </p:txBody>
      </p:sp>
      <p:sp>
        <p:nvSpPr>
          <p:cNvPr id="167" name="Google Shape;167;p14"/>
          <p:cNvSpPr txBox="1"/>
          <p:nvPr/>
        </p:nvSpPr>
        <p:spPr>
          <a:xfrm>
            <a:off x="7388429" y="3630884"/>
            <a:ext cx="139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Lucas de Lima</a:t>
            </a:r>
            <a:endParaRPr sz="700"/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53391" y="1978850"/>
            <a:ext cx="1674368" cy="15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/>
        </p:nvSpPr>
        <p:spPr>
          <a:xfrm>
            <a:off x="7531232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A575C2A-787B-1252-1503-CBE13141A3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0781" y="2101061"/>
            <a:ext cx="1402898" cy="12928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m 35" descr="IMG_20230517_10215854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3860" y="2120348"/>
            <a:ext cx="1404731" cy="12722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m 36" descr="IMG_20221223_213641_178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1583" y="2080591"/>
            <a:ext cx="1451113" cy="13583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924613">
            <a:off x="-2774999" y="1026775"/>
            <a:ext cx="6143626" cy="5323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/>
        </p:nvSpPr>
        <p:spPr>
          <a:xfrm>
            <a:off x="5472839" y="1162749"/>
            <a:ext cx="2865336" cy="5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Introdução</a:t>
            </a:r>
            <a:endParaRPr sz="700"/>
          </a:p>
        </p:txBody>
      </p:sp>
      <p:sp>
        <p:nvSpPr>
          <p:cNvPr id="181" name="Google Shape;181;p15"/>
          <p:cNvSpPr txBox="1"/>
          <p:nvPr/>
        </p:nvSpPr>
        <p:spPr>
          <a:xfrm>
            <a:off x="5434739" y="1989831"/>
            <a:ext cx="3030300" cy="27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O objetivo deste projeto é desenvolver um software denominado </a:t>
            </a:r>
            <a:r>
              <a:rPr lang="pt-BR" sz="1200" u="sng">
                <a:solidFill>
                  <a:srgbClr val="18072B"/>
                </a:solidFill>
              </a:rPr>
              <a:t>FashionFoot </a:t>
            </a:r>
            <a:r>
              <a:rPr lang="pt-BR" sz="12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que será capaz de suprir as necessidades dos requisitos de negócio e respeitando os padrões da empresa. A primeira versão da aplicação será funcional a ponto de proporcionar facilidade de uso, tanto na inserção de dados quanto para consultas posteriores, e garantir bom desempenho e entregar uma aplicação que execute suas tarefas com menos tempo gasto possível.</a:t>
            </a:r>
            <a:endParaRPr sz="700"/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7">
            <a:alphaModFix/>
          </a:blip>
          <a:srcRect l="6497" r="6497"/>
          <a:stretch/>
        </p:blipFill>
        <p:spPr>
          <a:xfrm>
            <a:off x="916360" y="1130014"/>
            <a:ext cx="4118985" cy="338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8100000">
            <a:off x="2032760" y="5521283"/>
            <a:ext cx="4756363" cy="11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10800000">
            <a:off x="5434740" y="1850454"/>
            <a:ext cx="2941535" cy="6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8100000">
            <a:off x="2657163" y="5700271"/>
            <a:ext cx="4756363" cy="11242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16"/>
          <p:cNvCxnSpPr/>
          <p:nvPr/>
        </p:nvCxnSpPr>
        <p:spPr>
          <a:xfrm>
            <a:off x="459841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3500872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-3865717" y="-2948536"/>
            <a:ext cx="7290832" cy="9056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6"/>
          <p:cNvCxnSpPr/>
          <p:nvPr/>
        </p:nvCxnSpPr>
        <p:spPr>
          <a:xfrm>
            <a:off x="240333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16"/>
          <p:cNvCxnSpPr/>
          <p:nvPr/>
        </p:nvCxnSpPr>
        <p:spPr>
          <a:xfrm>
            <a:off x="130579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16"/>
          <p:cNvCxnSpPr/>
          <p:nvPr/>
        </p:nvCxnSpPr>
        <p:spPr>
          <a:xfrm>
            <a:off x="723976" y="2652075"/>
            <a:ext cx="31369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7" name="Google Shape;197;p16"/>
          <p:cNvGrpSpPr/>
          <p:nvPr/>
        </p:nvGrpSpPr>
        <p:grpSpPr>
          <a:xfrm>
            <a:off x="2224704" y="2597195"/>
            <a:ext cx="109271" cy="109761"/>
            <a:chOff x="1813" y="0"/>
            <a:chExt cx="809173" cy="812800"/>
          </a:xfrm>
        </p:grpSpPr>
        <p:sp>
          <p:nvSpPr>
            <p:cNvPr id="198" name="Google Shape;198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6"/>
          <p:cNvGrpSpPr/>
          <p:nvPr/>
        </p:nvGrpSpPr>
        <p:grpSpPr>
          <a:xfrm>
            <a:off x="1127165" y="2597195"/>
            <a:ext cx="109271" cy="109761"/>
            <a:chOff x="1813" y="0"/>
            <a:chExt cx="809173" cy="812800"/>
          </a:xfrm>
        </p:grpSpPr>
        <p:sp>
          <p:nvSpPr>
            <p:cNvPr id="201" name="Google Shape;201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6"/>
          <p:cNvSpPr txBox="1"/>
          <p:nvPr/>
        </p:nvSpPr>
        <p:spPr>
          <a:xfrm>
            <a:off x="1409042" y="1579931"/>
            <a:ext cx="3683041" cy="31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LINHA DO TEMPO DO PROJETO</a:t>
            </a:r>
            <a:endParaRPr sz="700"/>
          </a:p>
        </p:txBody>
      </p:sp>
      <p:sp>
        <p:nvSpPr>
          <p:cNvPr id="204" name="Google Shape;204;p16"/>
          <p:cNvSpPr txBox="1"/>
          <p:nvPr/>
        </p:nvSpPr>
        <p:spPr>
          <a:xfrm>
            <a:off x="86406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FEV</a:t>
            </a:r>
            <a:endParaRPr sz="700"/>
          </a:p>
        </p:txBody>
      </p:sp>
      <p:sp>
        <p:nvSpPr>
          <p:cNvPr id="205" name="Google Shape;205;p16"/>
          <p:cNvSpPr txBox="1"/>
          <p:nvPr/>
        </p:nvSpPr>
        <p:spPr>
          <a:xfrm>
            <a:off x="743963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Levantamento</a:t>
            </a:r>
            <a:endParaRPr sz="700"/>
          </a:p>
        </p:txBody>
      </p:sp>
      <p:sp>
        <p:nvSpPr>
          <p:cNvPr id="206" name="Google Shape;206;p16"/>
          <p:cNvSpPr txBox="1"/>
          <p:nvPr/>
        </p:nvSpPr>
        <p:spPr>
          <a:xfrm>
            <a:off x="743963" y="2956828"/>
            <a:ext cx="835602" cy="62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Realizado o levantamento junto as equipes referente as necessidades do cliente.</a:t>
            </a:r>
            <a:endParaRPr sz="700"/>
          </a:p>
        </p:txBody>
      </p:sp>
      <p:sp>
        <p:nvSpPr>
          <p:cNvPr id="207" name="Google Shape;207;p16"/>
          <p:cNvSpPr txBox="1"/>
          <p:nvPr/>
        </p:nvSpPr>
        <p:spPr>
          <a:xfrm>
            <a:off x="1961602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700"/>
          </a:p>
        </p:txBody>
      </p:sp>
      <p:sp>
        <p:nvSpPr>
          <p:cNvPr id="208" name="Google Shape;208;p16"/>
          <p:cNvSpPr txBox="1"/>
          <p:nvPr/>
        </p:nvSpPr>
        <p:spPr>
          <a:xfrm>
            <a:off x="1841503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Especificação</a:t>
            </a:r>
            <a:endParaRPr sz="700"/>
          </a:p>
        </p:txBody>
      </p:sp>
      <p:sp>
        <p:nvSpPr>
          <p:cNvPr id="209" name="Google Shape;209;p16"/>
          <p:cNvSpPr txBox="1"/>
          <p:nvPr/>
        </p:nvSpPr>
        <p:spPr>
          <a:xfrm>
            <a:off x="1841503" y="2956828"/>
            <a:ext cx="836947" cy="62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Confecção da especificação de requisitos mapeados pelos analistas do preojeto.</a:t>
            </a:r>
            <a:endParaRPr sz="700"/>
          </a:p>
        </p:txBody>
      </p:sp>
      <p:sp>
        <p:nvSpPr>
          <p:cNvPr id="210" name="Google Shape;210;p16"/>
          <p:cNvSpPr txBox="1"/>
          <p:nvPr/>
        </p:nvSpPr>
        <p:spPr>
          <a:xfrm>
            <a:off x="305905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ABR</a:t>
            </a:r>
            <a:endParaRPr sz="700"/>
          </a:p>
        </p:txBody>
      </p:sp>
      <p:sp>
        <p:nvSpPr>
          <p:cNvPr id="211" name="Google Shape;211;p16"/>
          <p:cNvSpPr txBox="1"/>
          <p:nvPr/>
        </p:nvSpPr>
        <p:spPr>
          <a:xfrm>
            <a:off x="2938955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Prototipagem</a:t>
            </a:r>
            <a:endParaRPr sz="700"/>
          </a:p>
        </p:txBody>
      </p:sp>
      <p:sp>
        <p:nvSpPr>
          <p:cNvPr id="212" name="Google Shape;212;p16"/>
          <p:cNvSpPr txBox="1"/>
          <p:nvPr/>
        </p:nvSpPr>
        <p:spPr>
          <a:xfrm>
            <a:off x="2938955" y="2956828"/>
            <a:ext cx="932638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Confecção e aprovação de protótipo não funcional junto ao cliente.</a:t>
            </a:r>
            <a:endParaRPr sz="700"/>
          </a:p>
        </p:txBody>
      </p:sp>
      <p:sp>
        <p:nvSpPr>
          <p:cNvPr id="213" name="Google Shape;213;p16"/>
          <p:cNvSpPr txBox="1"/>
          <p:nvPr/>
        </p:nvSpPr>
        <p:spPr>
          <a:xfrm>
            <a:off x="4156682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</a:t>
            </a:r>
            <a:endParaRPr sz="700"/>
          </a:p>
        </p:txBody>
      </p:sp>
      <p:sp>
        <p:nvSpPr>
          <p:cNvPr id="214" name="Google Shape;214;p16"/>
          <p:cNvSpPr txBox="1"/>
          <p:nvPr/>
        </p:nvSpPr>
        <p:spPr>
          <a:xfrm>
            <a:off x="4036574" y="2783150"/>
            <a:ext cx="9483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Desenvolvimento</a:t>
            </a:r>
            <a:endParaRPr sz="700"/>
          </a:p>
        </p:txBody>
      </p:sp>
      <p:sp>
        <p:nvSpPr>
          <p:cNvPr id="215" name="Google Shape;215;p16"/>
          <p:cNvSpPr txBox="1"/>
          <p:nvPr/>
        </p:nvSpPr>
        <p:spPr>
          <a:xfrm>
            <a:off x="4036583" y="2956828"/>
            <a:ext cx="883139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Desenvolvimento de prototipo funcional, e integração com banco de dados.</a:t>
            </a:r>
            <a:endParaRPr sz="700"/>
          </a:p>
        </p:txBody>
      </p:sp>
      <p:sp>
        <p:nvSpPr>
          <p:cNvPr id="216" name="Google Shape;216;p16"/>
          <p:cNvSpPr txBox="1"/>
          <p:nvPr/>
        </p:nvSpPr>
        <p:spPr>
          <a:xfrm>
            <a:off x="525413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JUN</a:t>
            </a:r>
            <a:endParaRPr sz="700"/>
          </a:p>
        </p:txBody>
      </p:sp>
      <p:sp>
        <p:nvSpPr>
          <p:cNvPr id="217" name="Google Shape;217;p16"/>
          <p:cNvSpPr txBox="1"/>
          <p:nvPr/>
        </p:nvSpPr>
        <p:spPr>
          <a:xfrm>
            <a:off x="5134034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Implantação</a:t>
            </a:r>
            <a:endParaRPr sz="700"/>
          </a:p>
        </p:txBody>
      </p:sp>
      <p:sp>
        <p:nvSpPr>
          <p:cNvPr id="218" name="Google Shape;218;p16"/>
          <p:cNvSpPr txBox="1"/>
          <p:nvPr/>
        </p:nvSpPr>
        <p:spPr>
          <a:xfrm>
            <a:off x="5134034" y="2956828"/>
            <a:ext cx="883139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Implantação do projeto pelas equipes com apoio do cliente.</a:t>
            </a:r>
            <a:endParaRPr sz="700"/>
          </a:p>
        </p:txBody>
      </p:sp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1229">
            <a:off x="6098104" y="-18533"/>
            <a:ext cx="2378527" cy="57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284010">
            <a:off x="6690861" y="1459110"/>
            <a:ext cx="1428773" cy="275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6"/>
          <p:cNvGrpSpPr/>
          <p:nvPr/>
        </p:nvGrpSpPr>
        <p:grpSpPr>
          <a:xfrm>
            <a:off x="5536373" y="2621964"/>
            <a:ext cx="109271" cy="109761"/>
            <a:chOff x="1813" y="0"/>
            <a:chExt cx="809173" cy="812800"/>
          </a:xfrm>
        </p:grpSpPr>
        <p:sp>
          <p:nvSpPr>
            <p:cNvPr id="226" name="Google Shape;226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6"/>
          <p:cNvGrpSpPr/>
          <p:nvPr/>
        </p:nvGrpSpPr>
        <p:grpSpPr>
          <a:xfrm>
            <a:off x="3325888" y="2621964"/>
            <a:ext cx="109271" cy="109761"/>
            <a:chOff x="1813" y="0"/>
            <a:chExt cx="809173" cy="812800"/>
          </a:xfrm>
        </p:grpSpPr>
        <p:sp>
          <p:nvSpPr>
            <p:cNvPr id="229" name="Google Shape;229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6"/>
          <p:cNvGrpSpPr/>
          <p:nvPr/>
        </p:nvGrpSpPr>
        <p:grpSpPr>
          <a:xfrm>
            <a:off x="4415021" y="2604339"/>
            <a:ext cx="109271" cy="109761"/>
            <a:chOff x="1813" y="0"/>
            <a:chExt cx="809173" cy="812800"/>
          </a:xfrm>
        </p:grpSpPr>
        <p:sp>
          <p:nvSpPr>
            <p:cNvPr id="232" name="Google Shape;232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14350" y="875713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 e suas soluções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7"/>
          <p:cNvGrpSpPr/>
          <p:nvPr/>
        </p:nvGrpSpPr>
        <p:grpSpPr>
          <a:xfrm>
            <a:off x="1835842" y="1548399"/>
            <a:ext cx="2392248" cy="3027956"/>
            <a:chOff x="0" y="-57150"/>
            <a:chExt cx="1390252" cy="1759694"/>
          </a:xfrm>
        </p:grpSpPr>
        <p:sp>
          <p:nvSpPr>
            <p:cNvPr id="241" name="Google Shape;241;p17"/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7"/>
          <p:cNvSpPr txBox="1"/>
          <p:nvPr/>
        </p:nvSpPr>
        <p:spPr>
          <a:xfrm>
            <a:off x="1920016" y="1766239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1</a:t>
            </a:r>
            <a:endParaRPr sz="700" dirty="0"/>
          </a:p>
        </p:txBody>
      </p:sp>
      <p:sp>
        <p:nvSpPr>
          <p:cNvPr id="244" name="Google Shape;244;p17"/>
          <p:cNvSpPr txBox="1"/>
          <p:nvPr/>
        </p:nvSpPr>
        <p:spPr>
          <a:xfrm>
            <a:off x="2100979" y="2381283"/>
            <a:ext cx="18633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Dificuldade de testar e comprar peças de vestimenta específica a quem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procura.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24210" y="2125634"/>
            <a:ext cx="2016697" cy="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sp>
        <p:nvSpPr>
          <p:cNvPr id="4" name="Google Shape;267;p18">
            <a:extLst>
              <a:ext uri="{FF2B5EF4-FFF2-40B4-BE49-F238E27FC236}">
                <a16:creationId xmlns:a16="http://schemas.microsoft.com/office/drawing/2014/main" xmlns="" id="{6CFA17A4-2571-16C9-5C8B-DD03B649124B}"/>
              </a:ext>
            </a:extLst>
          </p:cNvPr>
          <p:cNvSpPr txBox="1"/>
          <p:nvPr/>
        </p:nvSpPr>
        <p:spPr>
          <a:xfrm>
            <a:off x="6108976" y="2235683"/>
            <a:ext cx="18681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Foi desenvolvido um sistema de agendamento para teste dos produtos</a:t>
            </a:r>
            <a:r>
              <a:rPr lang="pt-BR" sz="800" dirty="0">
                <a:solidFill>
                  <a:srgbClr val="FFFFFF"/>
                </a:solidFill>
              </a:rPr>
              <a:t>.</a:t>
            </a:r>
            <a:endParaRPr sz="700" dirty="0"/>
          </a:p>
        </p:txBody>
      </p:sp>
      <p:pic>
        <p:nvPicPr>
          <p:cNvPr id="5" name="Google Shape;268;p18">
            <a:extLst>
              <a:ext uri="{FF2B5EF4-FFF2-40B4-BE49-F238E27FC236}">
                <a16:creationId xmlns:a16="http://schemas.microsoft.com/office/drawing/2014/main" xmlns="" id="{3E10E435-53BA-028C-A1E6-AAC415C62032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67547" y="2038192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9;p18">
            <a:extLst>
              <a:ext uri="{FF2B5EF4-FFF2-40B4-BE49-F238E27FC236}">
                <a16:creationId xmlns:a16="http://schemas.microsoft.com/office/drawing/2014/main" xmlns="" id="{EF9E55CE-49B6-9AFF-40A5-B86796FCA3ED}"/>
              </a:ext>
            </a:extLst>
          </p:cNvPr>
          <p:cNvSpPr txBox="1"/>
          <p:nvPr/>
        </p:nvSpPr>
        <p:spPr>
          <a:xfrm>
            <a:off x="5376945" y="2128802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700" dirty="0"/>
          </a:p>
        </p:txBody>
      </p:sp>
      <p:sp>
        <p:nvSpPr>
          <p:cNvPr id="7" name="Google Shape;270;p18">
            <a:extLst>
              <a:ext uri="{FF2B5EF4-FFF2-40B4-BE49-F238E27FC236}">
                <a16:creationId xmlns:a16="http://schemas.microsoft.com/office/drawing/2014/main" xmlns="" id="{4607F044-2562-925B-369B-F3B4BBAA1DAC}"/>
              </a:ext>
            </a:extLst>
          </p:cNvPr>
          <p:cNvSpPr txBox="1"/>
          <p:nvPr/>
        </p:nvSpPr>
        <p:spPr>
          <a:xfrm>
            <a:off x="6108976" y="1995974"/>
            <a:ext cx="1868090" cy="22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1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xmlns="" val="148433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14350" y="875713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 e suas soluções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grpSp>
        <p:nvGrpSpPr>
          <p:cNvPr id="9" name="Google Shape;249;p17">
            <a:extLst>
              <a:ext uri="{FF2B5EF4-FFF2-40B4-BE49-F238E27FC236}">
                <a16:creationId xmlns:a16="http://schemas.microsoft.com/office/drawing/2014/main" xmlns="" id="{4A8E606F-BA45-B37A-0051-CE4991C07A2B}"/>
              </a:ext>
            </a:extLst>
          </p:cNvPr>
          <p:cNvGrpSpPr/>
          <p:nvPr/>
        </p:nvGrpSpPr>
        <p:grpSpPr>
          <a:xfrm>
            <a:off x="1838901" y="1547315"/>
            <a:ext cx="2392248" cy="3027956"/>
            <a:chOff x="0" y="-57150"/>
            <a:chExt cx="1390252" cy="1759694"/>
          </a:xfrm>
        </p:grpSpPr>
        <p:sp>
          <p:nvSpPr>
            <p:cNvPr id="10" name="Google Shape;250;p17">
              <a:extLst>
                <a:ext uri="{FF2B5EF4-FFF2-40B4-BE49-F238E27FC236}">
                  <a16:creationId xmlns:a16="http://schemas.microsoft.com/office/drawing/2014/main" xmlns="" id="{F3E8F017-1E3D-E615-B8E4-0F5754E40C29}"/>
                </a:ext>
              </a:extLst>
            </p:cNvPr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;p17">
              <a:extLst>
                <a:ext uri="{FF2B5EF4-FFF2-40B4-BE49-F238E27FC236}">
                  <a16:creationId xmlns:a16="http://schemas.microsoft.com/office/drawing/2014/main" xmlns="" id="{D7E12F0A-38D3-75D8-3DD3-AEE1D83AB12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52;p17">
            <a:extLst>
              <a:ext uri="{FF2B5EF4-FFF2-40B4-BE49-F238E27FC236}">
                <a16:creationId xmlns:a16="http://schemas.microsoft.com/office/drawing/2014/main" xmlns="" id="{425511D7-F7CF-DB52-9F6C-2A570DE98BB2}"/>
              </a:ext>
            </a:extLst>
          </p:cNvPr>
          <p:cNvSpPr txBox="1"/>
          <p:nvPr/>
        </p:nvSpPr>
        <p:spPr>
          <a:xfrm>
            <a:off x="1898804" y="1774035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2</a:t>
            </a:r>
            <a:endParaRPr sz="700" dirty="0"/>
          </a:p>
        </p:txBody>
      </p:sp>
      <p:sp>
        <p:nvSpPr>
          <p:cNvPr id="13" name="Google Shape;253;p17">
            <a:extLst>
              <a:ext uri="{FF2B5EF4-FFF2-40B4-BE49-F238E27FC236}">
                <a16:creationId xmlns:a16="http://schemas.microsoft.com/office/drawing/2014/main" xmlns="" id="{0A59BB52-BCB8-5E3A-7C13-8B9EFDA15649}"/>
              </a:ext>
            </a:extLst>
          </p:cNvPr>
          <p:cNvSpPr txBox="1"/>
          <p:nvPr/>
        </p:nvSpPr>
        <p:spPr>
          <a:xfrm>
            <a:off x="2124617" y="2383179"/>
            <a:ext cx="18633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Déficit de segurança de compras online, tanto para o contratado quanto para o contratante.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 </a:t>
            </a: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14" name="Google Shape;254;p17">
            <a:extLst>
              <a:ext uri="{FF2B5EF4-FFF2-40B4-BE49-F238E27FC236}">
                <a16:creationId xmlns:a16="http://schemas.microsoft.com/office/drawing/2014/main" xmlns="" id="{45042877-0214-02EA-9419-C51E38EA27E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02998" y="2133430"/>
            <a:ext cx="2016697" cy="4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76;p18">
            <a:extLst>
              <a:ext uri="{FF2B5EF4-FFF2-40B4-BE49-F238E27FC236}">
                <a16:creationId xmlns:a16="http://schemas.microsoft.com/office/drawing/2014/main" xmlns="" id="{8B62A25B-77D9-CEE1-A2F0-D93D00DD79D4}"/>
              </a:ext>
            </a:extLst>
          </p:cNvPr>
          <p:cNvSpPr txBox="1"/>
          <p:nvPr/>
        </p:nvSpPr>
        <p:spPr>
          <a:xfrm>
            <a:off x="6115890" y="2172882"/>
            <a:ext cx="1908600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O projeto possui restrições  de usuário onde cada um terá permissões somente em determinadas interfaces</a:t>
            </a:r>
            <a:r>
              <a:rPr lang="pt-BR" sz="800" dirty="0">
                <a:solidFill>
                  <a:srgbClr val="FFFFFF"/>
                </a:solidFill>
              </a:rPr>
              <a:t>. </a:t>
            </a:r>
            <a:endParaRPr sz="700" dirty="0"/>
          </a:p>
        </p:txBody>
      </p:sp>
      <p:pic>
        <p:nvPicPr>
          <p:cNvPr id="16" name="Google Shape;277;p18">
            <a:extLst>
              <a:ext uri="{FF2B5EF4-FFF2-40B4-BE49-F238E27FC236}">
                <a16:creationId xmlns:a16="http://schemas.microsoft.com/office/drawing/2014/main" xmlns="" id="{91313E57-EBF1-69DB-9659-7072AC761CF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76258" y="1975391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8;p18">
            <a:extLst>
              <a:ext uri="{FF2B5EF4-FFF2-40B4-BE49-F238E27FC236}">
                <a16:creationId xmlns:a16="http://schemas.microsoft.com/office/drawing/2014/main" xmlns="" id="{F3134150-7711-970A-800D-6F48BA7764B3}"/>
              </a:ext>
            </a:extLst>
          </p:cNvPr>
          <p:cNvSpPr txBox="1"/>
          <p:nvPr/>
        </p:nvSpPr>
        <p:spPr>
          <a:xfrm>
            <a:off x="5380956" y="2075339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700" dirty="0"/>
          </a:p>
        </p:txBody>
      </p:sp>
      <p:sp>
        <p:nvSpPr>
          <p:cNvPr id="18" name="Google Shape;279;p18">
            <a:extLst>
              <a:ext uri="{FF2B5EF4-FFF2-40B4-BE49-F238E27FC236}">
                <a16:creationId xmlns:a16="http://schemas.microsoft.com/office/drawing/2014/main" xmlns="" id="{F5D3120E-D6C9-BE14-D7C6-00CB847FC31F}"/>
              </a:ext>
            </a:extLst>
          </p:cNvPr>
          <p:cNvSpPr txBox="1"/>
          <p:nvPr/>
        </p:nvSpPr>
        <p:spPr>
          <a:xfrm>
            <a:off x="6115890" y="1933173"/>
            <a:ext cx="243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</a:t>
            </a:r>
            <a:r>
              <a:rPr lang="pt-BR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xmlns="" val="210582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14350" y="875713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 e suas soluções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grpSp>
        <p:nvGrpSpPr>
          <p:cNvPr id="9" name="Google Shape;249;p17">
            <a:extLst>
              <a:ext uri="{FF2B5EF4-FFF2-40B4-BE49-F238E27FC236}">
                <a16:creationId xmlns:a16="http://schemas.microsoft.com/office/drawing/2014/main" xmlns="" id="{4A8E606F-BA45-B37A-0051-CE4991C07A2B}"/>
              </a:ext>
            </a:extLst>
          </p:cNvPr>
          <p:cNvGrpSpPr/>
          <p:nvPr/>
        </p:nvGrpSpPr>
        <p:grpSpPr>
          <a:xfrm>
            <a:off x="1838901" y="1547315"/>
            <a:ext cx="2392248" cy="3027956"/>
            <a:chOff x="0" y="-57150"/>
            <a:chExt cx="1390252" cy="1759694"/>
          </a:xfrm>
        </p:grpSpPr>
        <p:sp>
          <p:nvSpPr>
            <p:cNvPr id="10" name="Google Shape;250;p17">
              <a:extLst>
                <a:ext uri="{FF2B5EF4-FFF2-40B4-BE49-F238E27FC236}">
                  <a16:creationId xmlns:a16="http://schemas.microsoft.com/office/drawing/2014/main" xmlns="" id="{F3E8F017-1E3D-E615-B8E4-0F5754E40C29}"/>
                </a:ext>
              </a:extLst>
            </p:cNvPr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;p17">
              <a:extLst>
                <a:ext uri="{FF2B5EF4-FFF2-40B4-BE49-F238E27FC236}">
                  <a16:creationId xmlns:a16="http://schemas.microsoft.com/office/drawing/2014/main" xmlns="" id="{D7E12F0A-38D3-75D8-3DD3-AEE1D83AB12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52;p17">
            <a:extLst>
              <a:ext uri="{FF2B5EF4-FFF2-40B4-BE49-F238E27FC236}">
                <a16:creationId xmlns:a16="http://schemas.microsoft.com/office/drawing/2014/main" xmlns="" id="{425511D7-F7CF-DB52-9F6C-2A570DE98BB2}"/>
              </a:ext>
            </a:extLst>
          </p:cNvPr>
          <p:cNvSpPr txBox="1"/>
          <p:nvPr/>
        </p:nvSpPr>
        <p:spPr>
          <a:xfrm>
            <a:off x="1898804" y="1774035"/>
            <a:ext cx="2230429" cy="34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3</a:t>
            </a:r>
            <a:endParaRPr sz="700" dirty="0"/>
          </a:p>
        </p:txBody>
      </p:sp>
      <p:pic>
        <p:nvPicPr>
          <p:cNvPr id="14" name="Google Shape;254;p17">
            <a:extLst>
              <a:ext uri="{FF2B5EF4-FFF2-40B4-BE49-F238E27FC236}">
                <a16:creationId xmlns:a16="http://schemas.microsoft.com/office/drawing/2014/main" xmlns="" id="{45042877-0214-02EA-9419-C51E38EA27E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02998" y="2133430"/>
            <a:ext cx="2016697" cy="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7;p18">
            <a:extLst>
              <a:ext uri="{FF2B5EF4-FFF2-40B4-BE49-F238E27FC236}">
                <a16:creationId xmlns:a16="http://schemas.microsoft.com/office/drawing/2014/main" xmlns="" id="{91313E57-EBF1-69DB-9659-7072AC761CF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76258" y="1975391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8;p18">
            <a:extLst>
              <a:ext uri="{FF2B5EF4-FFF2-40B4-BE49-F238E27FC236}">
                <a16:creationId xmlns:a16="http://schemas.microsoft.com/office/drawing/2014/main" xmlns="" id="{F3134150-7711-970A-800D-6F48BA7764B3}"/>
              </a:ext>
            </a:extLst>
          </p:cNvPr>
          <p:cNvSpPr txBox="1"/>
          <p:nvPr/>
        </p:nvSpPr>
        <p:spPr>
          <a:xfrm>
            <a:off x="5380956" y="2075339"/>
            <a:ext cx="601647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700" dirty="0"/>
          </a:p>
        </p:txBody>
      </p:sp>
      <p:sp>
        <p:nvSpPr>
          <p:cNvPr id="18" name="Google Shape;279;p18">
            <a:extLst>
              <a:ext uri="{FF2B5EF4-FFF2-40B4-BE49-F238E27FC236}">
                <a16:creationId xmlns:a16="http://schemas.microsoft.com/office/drawing/2014/main" xmlns="" id="{F5D3120E-D6C9-BE14-D7C6-00CB847FC31F}"/>
              </a:ext>
            </a:extLst>
          </p:cNvPr>
          <p:cNvSpPr txBox="1"/>
          <p:nvPr/>
        </p:nvSpPr>
        <p:spPr>
          <a:xfrm>
            <a:off x="6115890" y="1933173"/>
            <a:ext cx="24369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3</a:t>
            </a:r>
            <a:endParaRPr sz="700" dirty="0"/>
          </a:p>
        </p:txBody>
      </p:sp>
      <p:sp>
        <p:nvSpPr>
          <p:cNvPr id="2" name="Google Shape;259;p17">
            <a:extLst>
              <a:ext uri="{FF2B5EF4-FFF2-40B4-BE49-F238E27FC236}">
                <a16:creationId xmlns:a16="http://schemas.microsoft.com/office/drawing/2014/main" xmlns="" id="{3B8009BB-8F54-8BA9-A8DE-BE7BC45C77D7}"/>
              </a:ext>
            </a:extLst>
          </p:cNvPr>
          <p:cNvSpPr txBox="1"/>
          <p:nvPr/>
        </p:nvSpPr>
        <p:spPr>
          <a:xfrm>
            <a:off x="2079696" y="2373512"/>
            <a:ext cx="18633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Manter o conforto e disponibilidade a favor do contratante .</a:t>
            </a:r>
            <a:endParaRPr sz="700" dirty="0"/>
          </a:p>
        </p:txBody>
      </p:sp>
      <p:sp>
        <p:nvSpPr>
          <p:cNvPr id="7" name="Google Shape;271;p18">
            <a:extLst>
              <a:ext uri="{FF2B5EF4-FFF2-40B4-BE49-F238E27FC236}">
                <a16:creationId xmlns:a16="http://schemas.microsoft.com/office/drawing/2014/main" xmlns="" id="{22345A21-DB40-76FC-B5B4-BFDC3FB879D9}"/>
              </a:ext>
            </a:extLst>
          </p:cNvPr>
          <p:cNvSpPr txBox="1"/>
          <p:nvPr/>
        </p:nvSpPr>
        <p:spPr>
          <a:xfrm>
            <a:off x="6111190" y="2181097"/>
            <a:ext cx="18681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O contratante  possuirá baixa dificuldade de acesso aos produtos do contratado devido ao processo, desde a análise até a compra, ser completamente online.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xmlns="" val="104927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 NÃO FUNCIONAL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301" name="Google Shape;301;p19"/>
          <p:cNvSpPr txBox="1"/>
          <p:nvPr/>
        </p:nvSpPr>
        <p:spPr>
          <a:xfrm>
            <a:off x="3948298" y="2573924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MEU PEDIDO</a:t>
            </a:r>
            <a:endParaRPr sz="700" dirty="0"/>
          </a:p>
        </p:txBody>
      </p:sp>
      <p:sp>
        <p:nvSpPr>
          <p:cNvPr id="302" name="Google Shape;302;p19"/>
          <p:cNvSpPr txBox="1"/>
          <p:nvPr/>
        </p:nvSpPr>
        <p:spPr>
          <a:xfrm>
            <a:off x="6968168" y="2571750"/>
            <a:ext cx="124739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COMERCIAL</a:t>
            </a:r>
            <a:endParaRPr sz="700" dirty="0"/>
          </a:p>
        </p:txBody>
      </p:sp>
      <p:sp>
        <p:nvSpPr>
          <p:cNvPr id="304" name="Google Shape;304;p19"/>
          <p:cNvSpPr txBox="1"/>
          <p:nvPr/>
        </p:nvSpPr>
        <p:spPr>
          <a:xfrm>
            <a:off x="788452" y="2573924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CARRINHO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DF81293-B01D-FB95-2242-3D6F7E995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10" y="1030848"/>
            <a:ext cx="2790145" cy="1569457"/>
          </a:xfrm>
          <a:prstGeom prst="rect">
            <a:avLst/>
          </a:prstGeom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00B74EA-5BBD-5D6F-70DA-A91D38EE9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927" y="1030848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EC755A09-C85C-4A9A-BEC4-9C751D3248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2944" y="1030848"/>
            <a:ext cx="2737852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21E54CB0-723F-69CB-8C22-04BF4160BE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10" y="3193744"/>
            <a:ext cx="2790145" cy="156945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6168F4CF-E5A9-ABFD-3D32-59CE95058C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6924" y="3193743"/>
            <a:ext cx="2790148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1694C0CF-69D6-1216-E469-0A93C375E3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2941" y="3193743"/>
            <a:ext cx="2737853" cy="156945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Google Shape;304;p19">
            <a:extLst>
              <a:ext uri="{FF2B5EF4-FFF2-40B4-BE49-F238E27FC236}">
                <a16:creationId xmlns:a16="http://schemas.microsoft.com/office/drawing/2014/main" xmlns="" id="{00593BD0-B0E6-4789-4D19-F03495866CED}"/>
              </a:ext>
            </a:extLst>
          </p:cNvPr>
          <p:cNvSpPr txBox="1"/>
          <p:nvPr/>
        </p:nvSpPr>
        <p:spPr>
          <a:xfrm>
            <a:off x="801932" y="4750525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PAGAMENTO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Google Shape;304;p19">
            <a:extLst>
              <a:ext uri="{FF2B5EF4-FFF2-40B4-BE49-F238E27FC236}">
                <a16:creationId xmlns:a16="http://schemas.microsoft.com/office/drawing/2014/main" xmlns="" id="{33FF9225-74A5-A369-A171-2C5DD67894AB}"/>
              </a:ext>
            </a:extLst>
          </p:cNvPr>
          <p:cNvSpPr txBox="1"/>
          <p:nvPr/>
        </p:nvSpPr>
        <p:spPr>
          <a:xfrm>
            <a:off x="3553390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LISTA DE PRODUTO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xmlns="" id="{69D714D7-D440-F2CF-3445-5F62B415EFBF}"/>
              </a:ext>
            </a:extLst>
          </p:cNvPr>
          <p:cNvSpPr txBox="1"/>
          <p:nvPr/>
        </p:nvSpPr>
        <p:spPr>
          <a:xfrm>
            <a:off x="6639586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CADASTRO DO CLIENTE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236552" y="321151"/>
            <a:ext cx="4670896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PROTÓTIPO FUNCIONAL</a:t>
            </a:r>
            <a:endParaRPr sz="700"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DEDB986-E92B-53A1-BD5E-8D710BC09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08" y="990027"/>
            <a:ext cx="2750496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6CE0F29A-C3B5-7240-C273-0D8C07010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1752" y="990027"/>
            <a:ext cx="2750496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00FF0699-B3B4-2482-119E-D1774113F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0796" y="990027"/>
            <a:ext cx="2750496" cy="162137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E2611346-B442-8956-07F3-B88422A948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735" y="3154397"/>
            <a:ext cx="2750496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FC26BF33-1541-88E5-8FB5-6E8F284408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1752" y="3154398"/>
            <a:ext cx="2750497" cy="162136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22957A92-3CCE-4324-918E-7346D694F6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796" y="3154397"/>
            <a:ext cx="2750496" cy="159612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4" name="Google Shape;304;p19">
            <a:extLst>
              <a:ext uri="{FF2B5EF4-FFF2-40B4-BE49-F238E27FC236}">
                <a16:creationId xmlns:a16="http://schemas.microsoft.com/office/drawing/2014/main" xmlns="" id="{2BBDEB1F-47BA-1BFA-13C3-624A9313F4E9}"/>
              </a:ext>
            </a:extLst>
          </p:cNvPr>
          <p:cNvSpPr txBox="1"/>
          <p:nvPr/>
        </p:nvSpPr>
        <p:spPr>
          <a:xfrm>
            <a:off x="788452" y="2573924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CARRINHO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301;p19">
            <a:extLst>
              <a:ext uri="{FF2B5EF4-FFF2-40B4-BE49-F238E27FC236}">
                <a16:creationId xmlns:a16="http://schemas.microsoft.com/office/drawing/2014/main" xmlns="" id="{E3D7EB3D-B1C6-886A-AF61-5086213ADCA4}"/>
              </a:ext>
            </a:extLst>
          </p:cNvPr>
          <p:cNvSpPr txBox="1"/>
          <p:nvPr/>
        </p:nvSpPr>
        <p:spPr>
          <a:xfrm>
            <a:off x="3948298" y="2573924"/>
            <a:ext cx="124739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MEU PEDIDO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Google Shape;302;p19">
            <a:extLst>
              <a:ext uri="{FF2B5EF4-FFF2-40B4-BE49-F238E27FC236}">
                <a16:creationId xmlns:a16="http://schemas.microsoft.com/office/drawing/2014/main" xmlns="" id="{825385D6-7C16-EBAF-A11F-2759F0402FC0}"/>
              </a:ext>
            </a:extLst>
          </p:cNvPr>
          <p:cNvSpPr txBox="1"/>
          <p:nvPr/>
        </p:nvSpPr>
        <p:spPr>
          <a:xfrm>
            <a:off x="6968168" y="2571750"/>
            <a:ext cx="124739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COMERCIAL</a:t>
            </a:r>
            <a:endParaRPr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Google Shape;304;p19">
            <a:extLst>
              <a:ext uri="{FF2B5EF4-FFF2-40B4-BE49-F238E27FC236}">
                <a16:creationId xmlns:a16="http://schemas.microsoft.com/office/drawing/2014/main" xmlns="" id="{03B43907-F4E1-DA67-2191-046F1820FE5F}"/>
              </a:ext>
            </a:extLst>
          </p:cNvPr>
          <p:cNvSpPr txBox="1"/>
          <p:nvPr/>
        </p:nvSpPr>
        <p:spPr>
          <a:xfrm>
            <a:off x="801932" y="4750525"/>
            <a:ext cx="1448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PAGAMENTO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Google Shape;304;p19">
            <a:extLst>
              <a:ext uri="{FF2B5EF4-FFF2-40B4-BE49-F238E27FC236}">
                <a16:creationId xmlns:a16="http://schemas.microsoft.com/office/drawing/2014/main" xmlns="" id="{842004C1-EB89-6844-3A67-AE0E269D8032}"/>
              </a:ext>
            </a:extLst>
          </p:cNvPr>
          <p:cNvSpPr txBox="1"/>
          <p:nvPr/>
        </p:nvSpPr>
        <p:spPr>
          <a:xfrm>
            <a:off x="3553390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LISTA DE PRODUTO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Google Shape;304;p19">
            <a:extLst>
              <a:ext uri="{FF2B5EF4-FFF2-40B4-BE49-F238E27FC236}">
                <a16:creationId xmlns:a16="http://schemas.microsoft.com/office/drawing/2014/main" xmlns="" id="{715CB7E7-220A-0C21-48B2-7165EE3C0F6E}"/>
              </a:ext>
            </a:extLst>
          </p:cNvPr>
          <p:cNvSpPr txBox="1"/>
          <p:nvPr/>
        </p:nvSpPr>
        <p:spPr>
          <a:xfrm>
            <a:off x="6639586" y="4735056"/>
            <a:ext cx="20372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CADASTRO DO CLIENTE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415</Words>
  <Application>Microsoft Office PowerPoint</Application>
  <PresentationFormat>Apresentação na tela (16:9)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Arial</vt:lpstr>
      <vt:lpstr>Public Sans</vt:lpstr>
      <vt:lpstr>Calibri</vt:lpstr>
      <vt:lpstr>Roboto</vt:lpstr>
      <vt:lpstr>League Spartan</vt:lpstr>
      <vt:lpstr>Montserrat SemiBold</vt:lpstr>
      <vt:lpstr>Lato</vt:lpstr>
      <vt:lpstr>Nunito</vt:lpstr>
      <vt:lpstr>Shift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aluno</cp:lastModifiedBy>
  <cp:revision>7</cp:revision>
  <dcterms:modified xsi:type="dcterms:W3CDTF">2023-06-13T21:48:42Z</dcterms:modified>
</cp:coreProperties>
</file>